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Inconsolata"/>
      <p:regular r:id="rId14"/>
      <p:bold r:id="rId15"/>
    </p:embeddedFont>
    <p:embeddedFont>
      <p:font typeface="Montserrat Black"/>
      <p:bold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consolata-bold.fntdata"/><Relationship Id="rId14" Type="http://schemas.openxmlformats.org/officeDocument/2006/relationships/font" Target="fonts/Inconsolata-regular.fntdata"/><Relationship Id="rId17" Type="http://schemas.openxmlformats.org/officeDocument/2006/relationships/font" Target="fonts/MontserratBlack-boldItalic.fntdata"/><Relationship Id="rId16" Type="http://schemas.openxmlformats.org/officeDocument/2006/relationships/font" Target="fonts/MontserratBlack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Relationship Id="rId6" Type="http://schemas.openxmlformats.org/officeDocument/2006/relationships/image" Target="../media/image2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11.png"/><Relationship Id="rId6" Type="http://schemas.openxmlformats.org/officeDocument/2006/relationships/image" Target="../media/image17.png"/><Relationship Id="rId7" Type="http://schemas.openxmlformats.org/officeDocument/2006/relationships/image" Target="../media/image12.png"/><Relationship Id="rId8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Relationship Id="rId4" Type="http://schemas.openxmlformats.org/officeDocument/2006/relationships/image" Target="../media/image3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25.png"/><Relationship Id="rId6" Type="http://schemas.openxmlformats.org/officeDocument/2006/relationships/image" Target="../media/image31.png"/><Relationship Id="rId7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2"/>
          <p:cNvSpPr/>
          <p:nvPr/>
        </p:nvSpPr>
        <p:spPr>
          <a:xfrm>
            <a:off x="793790" y="2192655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4450"/>
              <a:buFont typeface="Montserrat Black"/>
              <a:buNone/>
            </a:pPr>
            <a:r>
              <a:rPr b="1" i="0" lang="en-US" sz="44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Qué influye en el precio de los cómics de coleccionista?</a:t>
            </a:r>
            <a:endParaRPr b="0" i="0" sz="4450" u="none" cap="none" strike="noStrike"/>
          </a:p>
        </p:txBody>
      </p:sp>
      <p:sp>
        <p:nvSpPr>
          <p:cNvPr id="54" name="Google Shape;54;p12"/>
          <p:cNvSpPr/>
          <p:nvPr/>
        </p:nvSpPr>
        <p:spPr>
          <a:xfrm>
            <a:off x="793790" y="4659154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750"/>
              <a:buFont typeface="Inconsolata"/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Exploración sistemática de datos de cómics para determinar variables que afectan el valor en el mercado coleccionista.</a:t>
            </a:r>
            <a:endParaRPr b="0" i="0" sz="1750" u="none" cap="none" strike="noStrike"/>
          </a:p>
        </p:txBody>
      </p:sp>
      <p:sp>
        <p:nvSpPr>
          <p:cNvPr id="55" name="Google Shape;55;p12"/>
          <p:cNvSpPr/>
          <p:nvPr/>
        </p:nvSpPr>
        <p:spPr>
          <a:xfrm>
            <a:off x="793790" y="5657017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6" name="Google Shape;56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1410" y="5664637"/>
            <a:ext cx="347663" cy="347663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2"/>
          <p:cNvSpPr/>
          <p:nvPr/>
        </p:nvSpPr>
        <p:spPr>
          <a:xfrm>
            <a:off x="1270040" y="5640110"/>
            <a:ext cx="1983700" cy="396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200"/>
              <a:buFont typeface="Inconsolata"/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por MJ Camacho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3" name="Google Shape;6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/>
          <p:nvPr/>
        </p:nvSpPr>
        <p:spPr>
          <a:xfrm>
            <a:off x="6280190" y="1428869"/>
            <a:ext cx="614326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4450"/>
              <a:buFont typeface="Montserrat Black"/>
              <a:buNone/>
            </a:pPr>
            <a:r>
              <a:rPr b="1" i="0" lang="en-US" sz="44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Introducción al EDA</a:t>
            </a:r>
            <a:endParaRPr b="0" i="0" sz="4450" u="none" cap="none" strike="noStrike"/>
          </a:p>
        </p:txBody>
      </p:sp>
      <p:sp>
        <p:nvSpPr>
          <p:cNvPr id="65" name="Google Shape;65;p13"/>
          <p:cNvSpPr/>
          <p:nvPr/>
        </p:nvSpPr>
        <p:spPr>
          <a:xfrm>
            <a:off x="6280190" y="2477810"/>
            <a:ext cx="3664863" cy="2410897"/>
          </a:xfrm>
          <a:prstGeom prst="roundRect">
            <a:avLst>
              <a:gd fmla="val 379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20320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6514624" y="271224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200"/>
              <a:buFont typeface="Montserrat Black"/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Definición</a:t>
            </a:r>
            <a:endParaRPr b="0" i="0" sz="2200" u="none" cap="none" strike="noStrike"/>
          </a:p>
        </p:txBody>
      </p:sp>
      <p:sp>
        <p:nvSpPr>
          <p:cNvPr id="67" name="Google Shape;67;p13"/>
          <p:cNvSpPr/>
          <p:nvPr/>
        </p:nvSpPr>
        <p:spPr>
          <a:xfrm>
            <a:off x="6514624" y="3202662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750"/>
              <a:buFont typeface="Inconsolata"/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Análisis Exploratorio de Datos: método para descubrir patrones ocultos en conjuntos de información.</a:t>
            </a:r>
            <a:endParaRPr b="0" i="0" sz="1750" u="none" cap="none" strike="noStrike"/>
          </a:p>
        </p:txBody>
      </p:sp>
      <p:sp>
        <p:nvSpPr>
          <p:cNvPr id="68" name="Google Shape;68;p13"/>
          <p:cNvSpPr/>
          <p:nvPr/>
        </p:nvSpPr>
        <p:spPr>
          <a:xfrm>
            <a:off x="10171867" y="2477810"/>
            <a:ext cx="3664863" cy="2410897"/>
          </a:xfrm>
          <a:prstGeom prst="roundRect">
            <a:avLst>
              <a:gd fmla="val 379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20320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10406301" y="271224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200"/>
              <a:buFont typeface="Montserrat Black"/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Objetivo</a:t>
            </a:r>
            <a:endParaRPr b="0" i="0" sz="2200" u="none" cap="none" strike="noStrike"/>
          </a:p>
        </p:txBody>
      </p:sp>
      <p:sp>
        <p:nvSpPr>
          <p:cNvPr id="70" name="Google Shape;70;p13"/>
          <p:cNvSpPr/>
          <p:nvPr/>
        </p:nvSpPr>
        <p:spPr>
          <a:xfrm>
            <a:off x="10406301" y="3202662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750"/>
              <a:buFont typeface="Inconsolata"/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Identificar factores determinantes en la valoración de cómics de coleccionista.</a:t>
            </a:r>
            <a:endParaRPr b="0" i="0" sz="1750" u="none" cap="none" strike="noStrike"/>
          </a:p>
        </p:txBody>
      </p:sp>
      <p:sp>
        <p:nvSpPr>
          <p:cNvPr id="71" name="Google Shape;71;p13"/>
          <p:cNvSpPr/>
          <p:nvPr/>
        </p:nvSpPr>
        <p:spPr>
          <a:xfrm>
            <a:off x="6280190" y="5115520"/>
            <a:ext cx="7556421" cy="1685092"/>
          </a:xfrm>
          <a:prstGeom prst="roundRect">
            <a:avLst>
              <a:gd fmla="val 543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20320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3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200"/>
              <a:buFont typeface="Montserrat Black"/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Herramientas</a:t>
            </a:r>
            <a:endParaRPr b="0" i="0" sz="2200" u="none" cap="none" strike="noStrike"/>
          </a:p>
        </p:txBody>
      </p:sp>
      <p:sp>
        <p:nvSpPr>
          <p:cNvPr id="73" name="Google Shape;73;p13"/>
          <p:cNvSpPr/>
          <p:nvPr/>
        </p:nvSpPr>
        <p:spPr>
          <a:xfrm>
            <a:off x="6514624" y="5840373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750"/>
              <a:buFont typeface="Inconsolata"/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Python con bibliotecas especializadas: pandas para manipulación, matplotlib y seaborn para visualización.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9" name="Google Shape;7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/>
          <p:nvPr/>
        </p:nvSpPr>
        <p:spPr>
          <a:xfrm>
            <a:off x="642342" y="650438"/>
            <a:ext cx="4588907" cy="5735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3600"/>
              <a:buFont typeface="Montserrat Black"/>
              <a:buNone/>
            </a:pPr>
            <a:r>
              <a:rPr b="1" i="0" lang="en-US" sz="36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Hipótesis</a:t>
            </a:r>
            <a:endParaRPr b="0" i="0" sz="3600" u="none" cap="none" strike="noStrike"/>
          </a:p>
        </p:txBody>
      </p:sp>
      <p:sp>
        <p:nvSpPr>
          <p:cNvPr id="81" name="Google Shape;81;p14"/>
          <p:cNvSpPr/>
          <p:nvPr/>
        </p:nvSpPr>
        <p:spPr>
          <a:xfrm>
            <a:off x="642342" y="1590913"/>
            <a:ext cx="3792022" cy="7249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5700"/>
              <a:buFont typeface="Montserrat Black"/>
              <a:buNone/>
            </a:pPr>
            <a:r>
              <a:rPr b="1" i="0" lang="en-US" sz="57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</a:t>
            </a:r>
            <a:endParaRPr b="0" i="0" sz="5700" u="none" cap="none" strike="noStrike"/>
          </a:p>
        </p:txBody>
      </p:sp>
      <p:sp>
        <p:nvSpPr>
          <p:cNvPr id="82" name="Google Shape;82;p14"/>
          <p:cNvSpPr/>
          <p:nvPr/>
        </p:nvSpPr>
        <p:spPr>
          <a:xfrm>
            <a:off x="1391126" y="2545199"/>
            <a:ext cx="2294453" cy="2867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83" name="Google Shape;83;p14"/>
          <p:cNvSpPr/>
          <p:nvPr/>
        </p:nvSpPr>
        <p:spPr>
          <a:xfrm>
            <a:off x="642342" y="2942034"/>
            <a:ext cx="3792022" cy="14686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400"/>
              <a:buFont typeface="Inconsolata"/>
              <a:buNone/>
            </a:pPr>
            <a:r>
              <a:rPr b="0" i="0" lang="en-US" sz="14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 Los cómics publicados en ediciones especiales o limitadas tienen un valor más alto que los cómics estándar, independientemente de su antigüedad, debido a su exclusividad y demanda</a:t>
            </a:r>
            <a:endParaRPr b="0" i="0" sz="1400" u="none" cap="none" strike="noStrike"/>
          </a:p>
        </p:txBody>
      </p:sp>
      <p:sp>
        <p:nvSpPr>
          <p:cNvPr id="84" name="Google Shape;84;p14"/>
          <p:cNvSpPr/>
          <p:nvPr/>
        </p:nvSpPr>
        <p:spPr>
          <a:xfrm>
            <a:off x="4709636" y="1590913"/>
            <a:ext cx="3792022" cy="7249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5700"/>
              <a:buFont typeface="Montserrat Black"/>
              <a:buNone/>
            </a:pPr>
            <a:r>
              <a:rPr b="1" i="0" lang="en-US" sz="57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</a:t>
            </a:r>
            <a:endParaRPr b="0" i="0" sz="5700" u="none" cap="none" strike="noStrike"/>
          </a:p>
        </p:txBody>
      </p:sp>
      <p:sp>
        <p:nvSpPr>
          <p:cNvPr id="85" name="Google Shape;85;p14"/>
          <p:cNvSpPr/>
          <p:nvPr/>
        </p:nvSpPr>
        <p:spPr>
          <a:xfrm>
            <a:off x="5458420" y="2545199"/>
            <a:ext cx="2294453" cy="2867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86" name="Google Shape;86;p14"/>
          <p:cNvSpPr/>
          <p:nvPr/>
        </p:nvSpPr>
        <p:spPr>
          <a:xfrm>
            <a:off x="4709636" y="2942034"/>
            <a:ext cx="3792022" cy="8811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400"/>
              <a:buFont typeface="Inconsolata"/>
              <a:buNone/>
            </a:pPr>
            <a:r>
              <a:rPr b="0" i="0" lang="en-US" sz="14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La editorial tiene un impacto directo en su precio, cuanto más conocida mayor es el precio.</a:t>
            </a:r>
            <a:endParaRPr b="0" i="0" sz="1400" u="none" cap="none" strike="noStrike"/>
          </a:p>
        </p:txBody>
      </p:sp>
      <p:sp>
        <p:nvSpPr>
          <p:cNvPr id="87" name="Google Shape;87;p14"/>
          <p:cNvSpPr/>
          <p:nvPr/>
        </p:nvSpPr>
        <p:spPr>
          <a:xfrm>
            <a:off x="2675930" y="5053013"/>
            <a:ext cx="3792022" cy="7249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5700"/>
              <a:buFont typeface="Montserrat Black"/>
              <a:buNone/>
            </a:pPr>
            <a:r>
              <a:rPr b="1" i="0" lang="en-US" sz="57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b="0" i="0" sz="5700" u="none" cap="none" strike="noStrike"/>
          </a:p>
        </p:txBody>
      </p:sp>
      <p:sp>
        <p:nvSpPr>
          <p:cNvPr id="88" name="Google Shape;88;p14"/>
          <p:cNvSpPr/>
          <p:nvPr/>
        </p:nvSpPr>
        <p:spPr>
          <a:xfrm>
            <a:off x="3424714" y="6007298"/>
            <a:ext cx="2294453" cy="2867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89" name="Google Shape;89;p14"/>
          <p:cNvSpPr/>
          <p:nvPr/>
        </p:nvSpPr>
        <p:spPr>
          <a:xfrm>
            <a:off x="2675930" y="6404134"/>
            <a:ext cx="3792022" cy="11749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400"/>
              <a:buFont typeface="Inconsolata"/>
              <a:buNone/>
            </a:pPr>
            <a:r>
              <a:rPr b="0" i="0" lang="en-US" sz="14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 Los cómics con una cantidad limitada de ejemplares disponibles tienden a tener un valor más alto, ya que la escasez aumenta su atractivo entre los coleccionistas.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/>
          <p:nvPr/>
        </p:nvSpPr>
        <p:spPr>
          <a:xfrm>
            <a:off x="793790" y="2090499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4450"/>
              <a:buFont typeface="Montserrat Black"/>
              <a:buNone/>
            </a:pPr>
            <a:r>
              <a:rPr b="1" i="0" lang="en-US" sz="44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HIPÓTESIS</a:t>
            </a:r>
            <a:endParaRPr b="0" i="0" sz="4450" u="none" cap="none" strike="noStrike"/>
          </a:p>
        </p:txBody>
      </p:sp>
      <p:pic>
        <p:nvPicPr>
          <p:cNvPr descr="preencoded.png"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3292554"/>
            <a:ext cx="415766" cy="41576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5"/>
          <p:cNvSpPr/>
          <p:nvPr/>
        </p:nvSpPr>
        <p:spPr>
          <a:xfrm>
            <a:off x="1436370" y="325290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200"/>
              <a:buFont typeface="Montserrat Black"/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Rareza</a:t>
            </a:r>
            <a:endParaRPr b="0" i="0" sz="2200" u="none" cap="none" strike="noStrike"/>
          </a:p>
        </p:txBody>
      </p:sp>
      <p:sp>
        <p:nvSpPr>
          <p:cNvPr id="98" name="Google Shape;98;p15"/>
          <p:cNvSpPr/>
          <p:nvPr/>
        </p:nvSpPr>
        <p:spPr>
          <a:xfrm>
            <a:off x="1436370" y="3743325"/>
            <a:ext cx="351603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750"/>
              <a:buFont typeface="Inconsolata"/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Tirada y número de copias existentes.</a:t>
            </a:r>
            <a:endParaRPr b="0" i="0" sz="1750" u="none" cap="none" strike="noStrike"/>
          </a:p>
        </p:txBody>
      </p:sp>
      <p:pic>
        <p:nvPicPr>
          <p:cNvPr descr="preencoded.png" id="99" name="Google Shape;9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5893" y="3292554"/>
            <a:ext cx="415766" cy="41576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5878473" y="3252907"/>
            <a:ext cx="297227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200"/>
              <a:buFont typeface="Montserrat Black"/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Año de publicación</a:t>
            </a:r>
            <a:endParaRPr b="0" i="0" sz="2200" u="none" cap="none" strike="noStrike"/>
          </a:p>
        </p:txBody>
      </p:sp>
      <p:sp>
        <p:nvSpPr>
          <p:cNvPr id="101" name="Google Shape;101;p15"/>
          <p:cNvSpPr/>
          <p:nvPr/>
        </p:nvSpPr>
        <p:spPr>
          <a:xfrm>
            <a:off x="5878473" y="3743325"/>
            <a:ext cx="351603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750"/>
              <a:buFont typeface="Inconsolata"/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Antigüedad y época del cómic.</a:t>
            </a:r>
            <a:endParaRPr b="0" i="0" sz="1750" u="none" cap="none" strike="noStrike"/>
          </a:p>
        </p:txBody>
      </p:sp>
      <p:pic>
        <p:nvPicPr>
          <p:cNvPr descr="preencoded.png" id="102" name="Google Shape;102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77995" y="3292554"/>
            <a:ext cx="415766" cy="41576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/>
          <p:nvPr/>
        </p:nvSpPr>
        <p:spPr>
          <a:xfrm>
            <a:off x="10320576" y="325290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200"/>
              <a:buFont typeface="Montserrat Black"/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Editorial </a:t>
            </a:r>
            <a:endParaRPr b="0" i="0" sz="2200" u="none" cap="none" strike="noStrike"/>
          </a:p>
        </p:txBody>
      </p:sp>
      <p:sp>
        <p:nvSpPr>
          <p:cNvPr id="104" name="Google Shape;104;p15"/>
          <p:cNvSpPr/>
          <p:nvPr/>
        </p:nvSpPr>
        <p:spPr>
          <a:xfrm>
            <a:off x="10320576" y="3743325"/>
            <a:ext cx="351603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750"/>
              <a:buFont typeface="Inconsolata"/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Origen y creadores del cómic.</a:t>
            </a:r>
            <a:endParaRPr b="0" i="0" sz="1750" u="none" cap="none" strike="noStrike"/>
          </a:p>
        </p:txBody>
      </p:sp>
      <p:pic>
        <p:nvPicPr>
          <p:cNvPr descr="preencoded.png" id="105" name="Google Shape;105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235893" y="4962406"/>
            <a:ext cx="415766" cy="41576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/>
          <p:nvPr/>
        </p:nvSpPr>
        <p:spPr>
          <a:xfrm>
            <a:off x="5878473" y="492275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200"/>
              <a:buFont typeface="Montserrat Black"/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Portada</a:t>
            </a:r>
            <a:endParaRPr b="0" i="0" sz="2200" u="none" cap="none" strike="noStrike"/>
          </a:p>
        </p:txBody>
      </p:sp>
      <p:sp>
        <p:nvSpPr>
          <p:cNvPr id="107" name="Google Shape;107;p15"/>
          <p:cNvSpPr/>
          <p:nvPr/>
        </p:nvSpPr>
        <p:spPr>
          <a:xfrm>
            <a:off x="5878473" y="5413177"/>
            <a:ext cx="351603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750"/>
              <a:buFont typeface="Inconsolata"/>
              <a:buNone/>
            </a:pPr>
            <a:r>
              <a:rPr b="0" i="0" lang="en-US" sz="17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Ediciones especiales y variantes.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/>
          <p:nvPr/>
        </p:nvSpPr>
        <p:spPr>
          <a:xfrm>
            <a:off x="746165" y="586264"/>
            <a:ext cx="7560112" cy="666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4150"/>
              <a:buFont typeface="Montserrat Black"/>
              <a:buNone/>
            </a:pPr>
            <a:r>
              <a:rPr b="1" i="0" lang="en-US" sz="41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Precio medio por Editorial</a:t>
            </a:r>
            <a:endParaRPr b="0" i="0" sz="4150" u="none" cap="none" strike="noStrike"/>
          </a:p>
        </p:txBody>
      </p:sp>
      <p:pic>
        <p:nvPicPr>
          <p:cNvPr descr="preencoded.png" id="114" name="Google Shape;11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6165" y="1572339"/>
            <a:ext cx="13138071" cy="6509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/>
          <p:nvPr/>
        </p:nvSpPr>
        <p:spPr>
          <a:xfrm>
            <a:off x="560546" y="441603"/>
            <a:ext cx="6162794" cy="500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3150"/>
              <a:buFont typeface="Montserrat Black"/>
              <a:buNone/>
            </a:pPr>
            <a:r>
              <a:rPr b="1" i="0" lang="en-US" sz="315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Análisis: Año de Publicación</a:t>
            </a:r>
            <a:endParaRPr b="0" i="0" sz="3150" u="none" cap="none" strike="noStrike"/>
          </a:p>
        </p:txBody>
      </p:sp>
      <p:pic>
        <p:nvPicPr>
          <p:cNvPr descr="preencoded.png" id="121" name="Google Shape;12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550" y="1101988"/>
            <a:ext cx="8165875" cy="3982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7"/>
          <p:cNvSpPr/>
          <p:nvPr/>
        </p:nvSpPr>
        <p:spPr>
          <a:xfrm>
            <a:off x="560546" y="5264944"/>
            <a:ext cx="8505230" cy="2562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250"/>
              <a:buFont typeface="Inconsolata"/>
              <a:buNone/>
            </a:pPr>
            <a:r>
              <a:rPr b="0" i="0" lang="en-US" sz="12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Batman                                </a:t>
            </a:r>
            <a:endParaRPr b="0" i="0" sz="1250" u="none" cap="none" strike="noStrike"/>
          </a:p>
        </p:txBody>
      </p:sp>
      <p:pic>
        <p:nvPicPr>
          <p:cNvPr descr="preencoded.png" id="123" name="Google Shape;12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0546" y="5701308"/>
            <a:ext cx="3354705" cy="1883093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/>
          <p:nvPr/>
        </p:nvSpPr>
        <p:spPr>
          <a:xfrm>
            <a:off x="9400009" y="685837"/>
            <a:ext cx="4613100" cy="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250"/>
              <a:buFont typeface="Inconsolata"/>
              <a:buNone/>
            </a:pPr>
            <a:r>
              <a:rPr b="0" i="0" lang="en-US" sz="12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Marvel</a:t>
            </a:r>
            <a:endParaRPr b="0" i="0" sz="1250" u="none" cap="none" strike="noStrike"/>
          </a:p>
        </p:txBody>
      </p:sp>
      <p:pic>
        <p:nvPicPr>
          <p:cNvPr descr="preencoded.png" id="125" name="Google Shape;125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00000" y="1029875"/>
            <a:ext cx="3917975" cy="188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/>
          <p:nvPr/>
        </p:nvSpPr>
        <p:spPr>
          <a:xfrm>
            <a:off x="9400009" y="3029936"/>
            <a:ext cx="4613100" cy="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250"/>
              <a:buFont typeface="Inconsolata"/>
              <a:buNone/>
            </a:pPr>
            <a:r>
              <a:rPr b="0" i="0" lang="en-US" sz="12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Predicador</a:t>
            </a:r>
            <a:endParaRPr b="0" i="0" sz="1250" u="none" cap="none" strike="noStrike"/>
          </a:p>
        </p:txBody>
      </p:sp>
      <p:pic>
        <p:nvPicPr>
          <p:cNvPr descr="preencoded.png" id="127" name="Google Shape;127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00000" y="3286125"/>
            <a:ext cx="3917975" cy="185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/>
          <p:nvPr/>
        </p:nvSpPr>
        <p:spPr>
          <a:xfrm>
            <a:off x="9448459" y="5264965"/>
            <a:ext cx="4613100" cy="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250"/>
              <a:buFont typeface="Inconsolata"/>
              <a:buNone/>
            </a:pPr>
            <a:r>
              <a:rPr b="0" i="0" lang="en-US" sz="12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Sin City</a:t>
            </a:r>
            <a:endParaRPr b="0" i="0" sz="1250" u="none" cap="none" strike="noStrike"/>
          </a:p>
        </p:txBody>
      </p:sp>
      <p:pic>
        <p:nvPicPr>
          <p:cNvPr descr="preencoded.png" id="129" name="Google Shape;129;p1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9448456" y="5649649"/>
            <a:ext cx="3869520" cy="193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/>
          <p:nvPr/>
        </p:nvSpPr>
        <p:spPr>
          <a:xfrm>
            <a:off x="4560059" y="5264960"/>
            <a:ext cx="4613100" cy="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250"/>
              <a:buFont typeface="Inconsolata"/>
              <a:buNone/>
            </a:pPr>
            <a:r>
              <a:rPr b="0" i="0" lang="en-US" sz="125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Elektra</a:t>
            </a:r>
            <a:endParaRPr b="0" i="0" sz="1250" u="none" cap="none" strike="noStrike"/>
          </a:p>
        </p:txBody>
      </p:sp>
      <p:pic>
        <p:nvPicPr>
          <p:cNvPr descr="preencoded.png" id="131" name="Google Shape;131;p1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560050" y="5701325"/>
            <a:ext cx="4166375" cy="188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/>
          <p:nvPr/>
        </p:nvSpPr>
        <p:spPr>
          <a:xfrm>
            <a:off x="622578" y="489347"/>
            <a:ext cx="9783008" cy="5560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285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3500"/>
              <a:buFont typeface="Montserrat Black"/>
              <a:buNone/>
            </a:pPr>
            <a:r>
              <a:rPr b="1" i="0" lang="en-US" sz="35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Cantidad de ejemplares vs Precio Actual</a:t>
            </a:r>
            <a:endParaRPr b="0" i="0" sz="3500" u="none" cap="none" strike="noStrike"/>
          </a:p>
        </p:txBody>
      </p:sp>
      <p:pic>
        <p:nvPicPr>
          <p:cNvPr descr="preencoded.png" id="138" name="Google Shape;13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2578" y="1401128"/>
            <a:ext cx="9715500" cy="6339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/>
          <p:nvPr/>
        </p:nvSpPr>
        <p:spPr>
          <a:xfrm>
            <a:off x="396835" y="311825"/>
            <a:ext cx="362771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200"/>
              <a:buFont typeface="Montserrat Black"/>
              <a:buNone/>
            </a:pPr>
            <a:r>
              <a:rPr b="1" i="0" lang="en-US" sz="22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Precio actual por tirada</a:t>
            </a:r>
            <a:endParaRPr b="0" i="0" sz="2200" u="none" cap="none" strike="noStrike"/>
          </a:p>
        </p:txBody>
      </p:sp>
      <p:pic>
        <p:nvPicPr>
          <p:cNvPr descr="preencoded.png" id="145" name="Google Shape;14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06491" y="892969"/>
            <a:ext cx="7017426" cy="418207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6" name="Google Shape;14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06500" y="5075050"/>
            <a:ext cx="7017424" cy="282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9"/>
          <p:cNvSpPr/>
          <p:nvPr/>
        </p:nvSpPr>
        <p:spPr>
          <a:xfrm>
            <a:off x="396835" y="8101608"/>
            <a:ext cx="13836729" cy="1814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705"/>
              </a:lnSpc>
              <a:spcBef>
                <a:spcPts val="0"/>
              </a:spcBef>
              <a:spcAft>
                <a:spcPts val="0"/>
              </a:spcAft>
              <a:buSzPts val="850"/>
              <a:buFont typeface="Arial"/>
              <a:buNone/>
            </a:pPr>
            <a:r>
              <a:t/>
            </a:r>
            <a:endParaRPr b="0" i="0" sz="8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3" name="Google Shape;15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31267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0"/>
          <p:cNvSpPr/>
          <p:nvPr/>
        </p:nvSpPr>
        <p:spPr>
          <a:xfrm>
            <a:off x="711875" y="559356"/>
            <a:ext cx="7720251" cy="12711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4000"/>
              <a:buFont typeface="Montserrat Black"/>
              <a:buNone/>
            </a:pPr>
            <a:r>
              <a:rPr b="1" i="0" lang="en-US" sz="40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Conclusiones y Recomendaciones</a:t>
            </a:r>
            <a:endParaRPr b="0" i="0" sz="4000" u="none" cap="none" strike="noStrike"/>
          </a:p>
        </p:txBody>
      </p:sp>
      <p:sp>
        <p:nvSpPr>
          <p:cNvPr id="155" name="Google Shape;155;p20"/>
          <p:cNvSpPr/>
          <p:nvPr/>
        </p:nvSpPr>
        <p:spPr>
          <a:xfrm>
            <a:off x="711875" y="2135505"/>
            <a:ext cx="457676" cy="457676"/>
          </a:xfrm>
          <a:prstGeom prst="roundRect">
            <a:avLst>
              <a:gd fmla="val 1998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9050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6" name="Google Shape;15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8194" y="2173665"/>
            <a:ext cx="305038" cy="381357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0"/>
          <p:cNvSpPr/>
          <p:nvPr/>
        </p:nvSpPr>
        <p:spPr>
          <a:xfrm>
            <a:off x="1372910" y="2205395"/>
            <a:ext cx="2542699" cy="3178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000"/>
              <a:buFont typeface="Montserrat Black"/>
              <a:buNone/>
            </a:pPr>
            <a:r>
              <a:rPr b="1" i="0" lang="en-US" sz="20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Factores Clave</a:t>
            </a:r>
            <a:endParaRPr b="0" i="0" sz="2000" u="none" cap="none" strike="noStrike"/>
          </a:p>
        </p:txBody>
      </p:sp>
      <p:sp>
        <p:nvSpPr>
          <p:cNvPr id="158" name="Google Shape;158;p20"/>
          <p:cNvSpPr/>
          <p:nvPr/>
        </p:nvSpPr>
        <p:spPr>
          <a:xfrm>
            <a:off x="1372910" y="2645331"/>
            <a:ext cx="7059216" cy="650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600"/>
              <a:buFont typeface="Inconsolata"/>
              <a:buNone/>
            </a:pPr>
            <a:r>
              <a:rPr b="0" i="0" lang="en-US" sz="16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Estado de conservación, rareza y antigüedad son los elementos más influyentes.</a:t>
            </a:r>
            <a:endParaRPr b="0" i="0" sz="1600" u="none" cap="none" strike="noStrike"/>
          </a:p>
        </p:txBody>
      </p:sp>
      <p:sp>
        <p:nvSpPr>
          <p:cNvPr id="159" name="Google Shape;159;p20"/>
          <p:cNvSpPr/>
          <p:nvPr/>
        </p:nvSpPr>
        <p:spPr>
          <a:xfrm>
            <a:off x="711875" y="3702606"/>
            <a:ext cx="457676" cy="457676"/>
          </a:xfrm>
          <a:prstGeom prst="roundRect">
            <a:avLst>
              <a:gd fmla="val 1998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9050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0" name="Google Shape;160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8194" y="3740765"/>
            <a:ext cx="305038" cy="381357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0"/>
          <p:cNvSpPr/>
          <p:nvPr/>
        </p:nvSpPr>
        <p:spPr>
          <a:xfrm>
            <a:off x="1372910" y="3772495"/>
            <a:ext cx="2542699" cy="3178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000"/>
              <a:buFont typeface="Montserrat Black"/>
              <a:buNone/>
            </a:pPr>
            <a:r>
              <a:rPr b="1" i="0" lang="en-US" sz="20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Certificación</a:t>
            </a:r>
            <a:endParaRPr b="0" i="0" sz="2000" u="none" cap="none" strike="noStrike"/>
          </a:p>
        </p:txBody>
      </p:sp>
      <p:sp>
        <p:nvSpPr>
          <p:cNvPr id="162" name="Google Shape;162;p20"/>
          <p:cNvSpPr/>
          <p:nvPr/>
        </p:nvSpPr>
        <p:spPr>
          <a:xfrm>
            <a:off x="1372910" y="4212431"/>
            <a:ext cx="7059216" cy="325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600"/>
              <a:buFont typeface="Inconsolata"/>
              <a:buNone/>
            </a:pPr>
            <a:r>
              <a:rPr b="0" i="0" lang="en-US" sz="16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La calificación profesional puede incrementar el valor hasta un 70%.</a:t>
            </a:r>
            <a:endParaRPr b="0" i="0" sz="1600" u="none" cap="none" strike="noStrike"/>
          </a:p>
        </p:txBody>
      </p:sp>
      <p:sp>
        <p:nvSpPr>
          <p:cNvPr id="163" name="Google Shape;163;p20"/>
          <p:cNvSpPr/>
          <p:nvPr/>
        </p:nvSpPr>
        <p:spPr>
          <a:xfrm>
            <a:off x="711875" y="4944428"/>
            <a:ext cx="457676" cy="457676"/>
          </a:xfrm>
          <a:prstGeom prst="roundRect">
            <a:avLst>
              <a:gd fmla="val 1998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9050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4" name="Google Shape;164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88194" y="4982587"/>
            <a:ext cx="305038" cy="381357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0"/>
          <p:cNvSpPr/>
          <p:nvPr/>
        </p:nvSpPr>
        <p:spPr>
          <a:xfrm>
            <a:off x="1372910" y="5014317"/>
            <a:ext cx="4431744" cy="3178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000"/>
              <a:buFont typeface="Montserrat Black"/>
              <a:buNone/>
            </a:pPr>
            <a:r>
              <a:rPr b="1" i="0" lang="en-US" sz="20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Recomendación para inversores</a:t>
            </a:r>
            <a:endParaRPr b="0" i="0" sz="2000" u="none" cap="none" strike="noStrike"/>
          </a:p>
        </p:txBody>
      </p:sp>
      <p:sp>
        <p:nvSpPr>
          <p:cNvPr id="166" name="Google Shape;166;p20"/>
          <p:cNvSpPr/>
          <p:nvPr/>
        </p:nvSpPr>
        <p:spPr>
          <a:xfrm>
            <a:off x="1372910" y="5454253"/>
            <a:ext cx="7059216" cy="650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600"/>
              <a:buFont typeface="Inconsolata"/>
              <a:buNone/>
            </a:pPr>
            <a:r>
              <a:rPr b="0" i="0" lang="en-US" sz="16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Priorizar variantes limitadas en buen estado y cómics de la Era Dorada o Plateada.</a:t>
            </a:r>
            <a:endParaRPr b="0" i="0" sz="1600" u="none" cap="none" strike="noStrike"/>
          </a:p>
        </p:txBody>
      </p:sp>
      <p:sp>
        <p:nvSpPr>
          <p:cNvPr id="167" name="Google Shape;167;p20"/>
          <p:cNvSpPr/>
          <p:nvPr/>
        </p:nvSpPr>
        <p:spPr>
          <a:xfrm>
            <a:off x="711875" y="6511528"/>
            <a:ext cx="457676" cy="457676"/>
          </a:xfrm>
          <a:prstGeom prst="roundRect">
            <a:avLst>
              <a:gd fmla="val 1998" name="adj"/>
            </a:avLst>
          </a:prstGeom>
          <a:solidFill>
            <a:srgbClr val="F8ECE4"/>
          </a:solidFill>
          <a:ln cap="flat" cmpd="sng" w="9525">
            <a:solidFill>
              <a:srgbClr val="151617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2700000" dist="19050">
              <a:srgbClr val="151617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8" name="Google Shape;168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8194" y="6549688"/>
            <a:ext cx="305038" cy="381357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0"/>
          <p:cNvSpPr/>
          <p:nvPr/>
        </p:nvSpPr>
        <p:spPr>
          <a:xfrm>
            <a:off x="1372910" y="6581418"/>
            <a:ext cx="3299579" cy="3178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2000"/>
              <a:buFont typeface="Montserrat Black"/>
              <a:buNone/>
            </a:pPr>
            <a:r>
              <a:rPr b="1" i="0" lang="en-US" sz="2000" u="none" cap="none" strike="noStrike">
                <a:solidFill>
                  <a:srgbClr val="151617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Futuras investigaciones</a:t>
            </a:r>
            <a:endParaRPr b="0" i="0" sz="2000" u="none" cap="none" strike="noStrike"/>
          </a:p>
        </p:txBody>
      </p:sp>
      <p:sp>
        <p:nvSpPr>
          <p:cNvPr id="170" name="Google Shape;170;p20"/>
          <p:cNvSpPr/>
          <p:nvPr/>
        </p:nvSpPr>
        <p:spPr>
          <a:xfrm>
            <a:off x="1372910" y="7021354"/>
            <a:ext cx="7059216" cy="650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151617"/>
              </a:buClr>
              <a:buSzPts val="1600"/>
              <a:buFont typeface="Inconsolata"/>
              <a:buNone/>
            </a:pPr>
            <a:r>
              <a:rPr b="0" i="0" lang="en-US" sz="1600" u="none" cap="none" strike="noStrike">
                <a:solidFill>
                  <a:srgbClr val="151617"/>
                </a:solidFill>
                <a:latin typeface="Inconsolata"/>
                <a:ea typeface="Inconsolata"/>
                <a:cs typeface="Inconsolata"/>
                <a:sym typeface="Inconsolata"/>
              </a:rPr>
              <a:t>Explorar el impacto de adaptaciones cinematográficas en el valor de los cómics relacionados.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